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1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ultiprocessing" TargetMode="External"/><Relationship Id="rId2" Type="http://schemas.openxmlformats.org/officeDocument/2006/relationships/hyperlink" Target="https://www.tutorialspoint.com/Multiprocessor-Syste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omputernotes.com/fundamental/disk-operating-system/multiprocessor-operating-syste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Subject Name </a:t>
            </a:r>
            <a:r>
              <a:rPr lang="en-US" sz="2700" dirty="0"/>
              <a:t>: Operating System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                    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</a:rPr>
              <a:t>Presentation  Title</a:t>
            </a:r>
            <a:r>
              <a:rPr lang="en-US" sz="2700" dirty="0"/>
              <a:t>: Multiprocessing Systems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28999"/>
            <a:ext cx="7772400" cy="2950309"/>
          </a:xfrm>
        </p:spPr>
        <p:txBody>
          <a:bodyPr>
            <a:normAutofit fontScale="32500" lnSpcReduction="20000"/>
          </a:bodyPr>
          <a:lstStyle/>
          <a:p>
            <a:r>
              <a:rPr lang="en-US" sz="8000" dirty="0">
                <a:solidFill>
                  <a:schemeClr val="tx1"/>
                </a:solidFill>
              </a:rPr>
              <a:t>Team Members</a:t>
            </a:r>
            <a:r>
              <a:rPr lang="en-US" dirty="0"/>
              <a:t>:</a:t>
            </a:r>
          </a:p>
          <a:p>
            <a:r>
              <a:rPr lang="en-US" dirty="0"/>
              <a:t>	</a:t>
            </a:r>
            <a:r>
              <a:rPr lang="en-US" sz="7200" dirty="0">
                <a:solidFill>
                  <a:srgbClr val="00B0F0"/>
                </a:solidFill>
              </a:rPr>
              <a:t>Students Name</a:t>
            </a:r>
            <a:r>
              <a:rPr lang="en-US" sz="7200" dirty="0"/>
              <a:t>	 		  	</a:t>
            </a:r>
            <a:r>
              <a:rPr lang="en-US" sz="7200" dirty="0" err="1">
                <a:solidFill>
                  <a:srgbClr val="00B0F0"/>
                </a:solidFill>
              </a:rPr>
              <a:t>Reg.No</a:t>
            </a:r>
            <a:r>
              <a:rPr lang="en-US" sz="7200" dirty="0">
                <a:solidFill>
                  <a:srgbClr val="00B0F0"/>
                </a:solidFill>
              </a:rPr>
              <a:t>:</a:t>
            </a:r>
          </a:p>
          <a:p>
            <a:r>
              <a:rPr lang="en-US" sz="7200" dirty="0">
                <a:solidFill>
                  <a:schemeClr val="tx1"/>
                </a:solidFill>
              </a:rPr>
              <a:t>  1.Moreen </a:t>
            </a:r>
            <a:r>
              <a:rPr lang="en-US" sz="7200" dirty="0" err="1">
                <a:solidFill>
                  <a:schemeClr val="tx1"/>
                </a:solidFill>
              </a:rPr>
              <a:t>Joice.J</a:t>
            </a:r>
            <a:r>
              <a:rPr lang="en-US" sz="7200" dirty="0">
                <a:solidFill>
                  <a:schemeClr val="tx1"/>
                </a:solidFill>
              </a:rPr>
              <a:t>                                       210618104030</a:t>
            </a:r>
          </a:p>
          <a:p>
            <a:r>
              <a:rPr lang="en-US" sz="7200" dirty="0">
                <a:solidFill>
                  <a:schemeClr val="tx1"/>
                </a:solidFill>
              </a:rPr>
              <a:t>  2.Prabha.k                                                 210618104032</a:t>
            </a:r>
          </a:p>
          <a:p>
            <a:r>
              <a:rPr lang="en-US" sz="7200" dirty="0">
                <a:solidFill>
                  <a:schemeClr val="tx1"/>
                </a:solidFill>
              </a:rPr>
              <a:t>  3.Abarna.E                                                210618104001</a:t>
            </a:r>
          </a:p>
          <a:p>
            <a:r>
              <a:rPr lang="en-US" sz="7200" dirty="0">
                <a:solidFill>
                  <a:schemeClr val="tx1"/>
                </a:solidFill>
              </a:rPr>
              <a:t>  4.Saranya.I                                                210618104045</a:t>
            </a:r>
          </a:p>
          <a:p>
            <a:r>
              <a:rPr lang="en-US" sz="7200" dirty="0">
                <a:solidFill>
                  <a:schemeClr val="tx1"/>
                </a:solidFill>
              </a:rPr>
              <a:t>  5.Vidula.V                                                 210618104054</a:t>
            </a:r>
          </a:p>
          <a:p>
            <a:r>
              <a:rPr lang="en-US" sz="7200" dirty="0">
                <a:solidFill>
                  <a:schemeClr val="tx1"/>
                </a:solidFill>
              </a:rPr>
              <a:t>   6.Swetha.P                                             210618104052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A1DE53-ABA8-414A-9685-5FB06462FF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4995"/>
            <a:ext cx="762651" cy="87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solidFill>
                  <a:srgbClr val="FF0000"/>
                </a:solidFill>
              </a:rPr>
            </a:b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3100" dirty="0">
                <a:solidFill>
                  <a:srgbClr val="FF0000"/>
                </a:solidFill>
              </a:rPr>
              <a:t>MULTIPROCESSOR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/>
              <a:t>Most computer systems are single processor systems </a:t>
            </a:r>
            <a:r>
              <a:rPr lang="en-US" sz="2000" dirty="0" err="1"/>
              <a:t>i.e</a:t>
            </a:r>
            <a:r>
              <a:rPr lang="en-US" sz="2000" dirty="0"/>
              <a:t> they only have one processor. However multiprocessor or parallel systems have multiple processors working in parallel that share the computer clock, memory, bus, peripheral devices etc.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A </a:t>
            </a:r>
            <a:r>
              <a:rPr lang="en-US" sz="2000" b="1" dirty="0"/>
              <a:t>Multiprocessor</a:t>
            </a:r>
            <a:r>
              <a:rPr lang="en-US" sz="2000" dirty="0"/>
              <a:t> is a computer system with two or more central processing units (CPUs) share full access to a common RAM.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These systems are referred as </a:t>
            </a:r>
            <a:r>
              <a:rPr lang="en-US" sz="2000" i="1" dirty="0"/>
              <a:t>tightly coupled systems.</a:t>
            </a:r>
            <a:r>
              <a:rPr lang="en-US" sz="2000" dirty="0"/>
              <a:t> </a:t>
            </a: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Palatino Linotype" pitchFamily="18" charset="0"/>
              </a:rPr>
              <a:t>    MULTIPROCESSING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7" descr="Multiprocessing-Syst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547812"/>
            <a:ext cx="47625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US" sz="2400" b="1" dirty="0">
                <a:latin typeface="Palatino Linotype" pitchFamily="18" charset="0"/>
              </a:rPr>
            </a:br>
            <a:br>
              <a:rPr lang="en-US" sz="2400" b="1" dirty="0">
                <a:latin typeface="Palatino Linotype" pitchFamily="18" charset="0"/>
              </a:rPr>
            </a:br>
            <a:br>
              <a:rPr lang="en-US" sz="2400" b="1" dirty="0">
                <a:latin typeface="Palatino Linotype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Palatino Linotype" pitchFamily="18" charset="0"/>
              </a:rPr>
              <a:t>TYPES OF MULTIPROCESSOR</a:t>
            </a:r>
            <a:br>
              <a:rPr lang="en-US" sz="2400" b="1" dirty="0">
                <a:latin typeface="Palatino Linotype" pitchFamily="18" charset="0"/>
              </a:rPr>
            </a:br>
            <a:r>
              <a:rPr lang="en-US" sz="2400" b="1" dirty="0">
                <a:latin typeface="Palatino Linotype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There are two </a:t>
            </a:r>
            <a:r>
              <a:rPr lang="en-US" sz="2000" b="1" dirty="0"/>
              <a:t>types</a:t>
            </a:r>
            <a:r>
              <a:rPr lang="en-US" sz="2000" dirty="0"/>
              <a:t> of </a:t>
            </a:r>
            <a:r>
              <a:rPr lang="en-US" sz="2000" b="1" dirty="0"/>
              <a:t>multiprocessors</a:t>
            </a:r>
          </a:p>
          <a:p>
            <a:pPr>
              <a:buNone/>
            </a:pPr>
            <a:r>
              <a:rPr lang="en-US" sz="2000" b="1" dirty="0">
                <a:latin typeface="Palatino Linotype" pitchFamily="18" charset="0"/>
              </a:rPr>
              <a:t>                         </a:t>
            </a:r>
            <a:r>
              <a:rPr lang="en-US" sz="2000" dirty="0"/>
              <a:t> 1.Shared memory </a:t>
            </a:r>
            <a:r>
              <a:rPr lang="en-US" sz="2000" b="1" dirty="0"/>
              <a:t>multiprocessor</a:t>
            </a:r>
            <a:r>
              <a:rPr lang="en-US" sz="2000" dirty="0"/>
              <a:t> </a:t>
            </a:r>
          </a:p>
          <a:p>
            <a:pPr>
              <a:buNone/>
            </a:pPr>
            <a:r>
              <a:rPr lang="en-US" sz="2000" dirty="0">
                <a:latin typeface="Palatino Linotype" pitchFamily="18" charset="0"/>
              </a:rPr>
              <a:t>                          2.D</a:t>
            </a:r>
            <a:r>
              <a:rPr lang="en-US" sz="2000" dirty="0"/>
              <a:t>istributed memory </a:t>
            </a:r>
            <a:r>
              <a:rPr lang="en-US" sz="2000" b="1" dirty="0"/>
              <a:t>multiprocessor</a:t>
            </a:r>
            <a:r>
              <a:rPr lang="en-US" sz="2000" dirty="0"/>
              <a:t>.</a:t>
            </a:r>
          </a:p>
          <a:p>
            <a:pPr>
              <a:buNone/>
            </a:pPr>
            <a:endParaRPr lang="en-US" sz="2000" b="1" dirty="0"/>
          </a:p>
          <a:p>
            <a:pPr>
              <a:buNone/>
            </a:pPr>
            <a:r>
              <a:rPr lang="en-US" sz="2000" b="1" dirty="0">
                <a:solidFill>
                  <a:srgbClr val="00B0F0"/>
                </a:solidFill>
              </a:rPr>
              <a:t>Symmetric Multiprocessors</a:t>
            </a:r>
          </a:p>
          <a:p>
            <a:r>
              <a:rPr lang="en-US" sz="2000" dirty="0"/>
              <a:t>In these types of systems, each processor contains a similar copy of the operating system and they all communicate with each other. All the processors are in a peer to peer relationship i.e. no master - slave relationship exists between them.</a:t>
            </a:r>
          </a:p>
          <a:p>
            <a:r>
              <a:rPr lang="en-US" sz="2000" dirty="0"/>
              <a:t>An example of the symmetric multiprocessing system is the Encore version of Unix for the </a:t>
            </a:r>
            <a:r>
              <a:rPr lang="en-US" sz="2000" dirty="0" err="1"/>
              <a:t>Multimax</a:t>
            </a:r>
            <a:r>
              <a:rPr lang="en-US" sz="2000" dirty="0"/>
              <a:t> Computer.</a:t>
            </a:r>
          </a:p>
          <a:p>
            <a:pPr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914400"/>
            <a:ext cx="7696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Asymmetric Multiprocessors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In asymmetric systems, each processor is given a predefined task. There is a master processor that gives instruction to all the other processors.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 Asymmetric multiprocessor system contains a master slave relationship.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Asymmetric multiprocessor was the only type of multiprocessor available before symmetric multiprocessors were created. </a:t>
            </a:r>
          </a:p>
        </p:txBody>
      </p:sp>
      <p:pic>
        <p:nvPicPr>
          <p:cNvPr id="9" name="Picture 8" descr="Symmetric-Multiprocessing-Vs-Asymmetric-Multiprocess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594885"/>
            <a:ext cx="4953000" cy="237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br>
              <a:rPr lang="en-US" sz="2400" b="1" dirty="0">
                <a:latin typeface="Palatino Linotype" pitchFamily="18" charset="0"/>
              </a:rPr>
            </a:br>
            <a:br>
              <a:rPr lang="en-US" sz="2400" b="1" dirty="0">
                <a:latin typeface="Palatino Linotype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Palatino Linotype" pitchFamily="18" charset="0"/>
              </a:rPr>
              <a:t>EXAMPLE OF MULTIPROCESSING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en-US" sz="2400" dirty="0"/>
              <a:t>A fine </a:t>
            </a:r>
            <a:r>
              <a:rPr lang="en-US" sz="2400" b="1" dirty="0"/>
              <a:t>example</a:t>
            </a:r>
            <a:r>
              <a:rPr lang="en-US" sz="2400" dirty="0"/>
              <a:t> of </a:t>
            </a:r>
            <a:r>
              <a:rPr lang="en-US" sz="2400" b="1" dirty="0"/>
              <a:t>multiprocessing</a:t>
            </a:r>
            <a:r>
              <a:rPr lang="en-US" sz="2400" dirty="0"/>
              <a:t> probably is the computer you have in your desktop right now — it is some time now that many processor chips have multiple cores — aka </a:t>
            </a:r>
            <a:r>
              <a:rPr lang="en-US" sz="2400" dirty="0" err="1"/>
              <a:t>multicore</a:t>
            </a:r>
            <a:r>
              <a:rPr lang="en-US" sz="2400" dirty="0"/>
              <a:t> —, meaning they are actually composed of several different processors.</a:t>
            </a:r>
            <a:endParaRPr lang="en-US" sz="24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900266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Advantages of Multiprocessor Systems </a:t>
            </a:r>
          </a:p>
          <a:p>
            <a:pPr marL="457200" indent="-457200">
              <a:buNone/>
            </a:pPr>
            <a:endParaRPr lang="en-US" sz="2000" b="1" dirty="0"/>
          </a:p>
          <a:p>
            <a:pPr marL="457200" indent="-457200">
              <a:buNone/>
            </a:pPr>
            <a:r>
              <a:rPr lang="en-US" sz="2000" b="1" dirty="0"/>
              <a:t>               More reliable Systems</a:t>
            </a:r>
          </a:p>
          <a:p>
            <a:pPr marL="0" indent="0">
              <a:buNone/>
            </a:pPr>
            <a:r>
              <a:rPr lang="en-US" sz="2000" b="1" dirty="0"/>
              <a:t>               Enhanced Throughput</a:t>
            </a:r>
          </a:p>
          <a:p>
            <a:pPr marL="0" indent="0">
              <a:buNone/>
            </a:pPr>
            <a:r>
              <a:rPr lang="en-US" sz="2000" b="1" dirty="0"/>
              <a:t>               More Economic Systems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Disadvantages of Multiprocessor Systems</a:t>
            </a:r>
          </a:p>
          <a:p>
            <a:pPr marL="0" indent="0"/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                 Increased Expense</a:t>
            </a:r>
          </a:p>
          <a:p>
            <a:pPr marL="0" indent="0">
              <a:buNone/>
            </a:pPr>
            <a:r>
              <a:rPr lang="en-US" sz="2000" b="1" dirty="0"/>
              <a:t>                Complicated Operating System Required</a:t>
            </a:r>
          </a:p>
          <a:p>
            <a:pPr marL="0" indent="0">
              <a:buNone/>
            </a:pPr>
            <a:r>
              <a:rPr lang="en-US" sz="2000" b="1" dirty="0"/>
              <a:t>                 Large Main Memory Required</a:t>
            </a: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864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br>
              <a:rPr lang="en-US" sz="2400" b="1" dirty="0">
                <a:solidFill>
                  <a:srgbClr val="FF0000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rgbClr val="FF0000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Palatino Linotype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>
                <a:hlinkClick r:id="rId2"/>
              </a:rPr>
              <a:t>https://www.tutorialspoint.com/Multiprocessor-Systems</a:t>
            </a:r>
            <a:endParaRPr lang="en-US" sz="2000" dirty="0"/>
          </a:p>
          <a:p>
            <a:pPr marL="0" indent="0"/>
            <a:r>
              <a:rPr lang="en-US" sz="2000" dirty="0">
                <a:hlinkClick r:id="rId3"/>
              </a:rPr>
              <a:t>https://en.wikipedia.org/wiki/Multiprocessing</a:t>
            </a:r>
            <a:endParaRPr lang="en-US" sz="2000" dirty="0"/>
          </a:p>
          <a:p>
            <a:pPr marL="0" indent="0"/>
            <a:r>
              <a:rPr lang="en-US" sz="2000" dirty="0">
                <a:hlinkClick r:id="rId4"/>
              </a:rPr>
              <a:t>http://ecomputernotes.com/fundamental/disk-operating-system/multiprocessor-operating-system</a:t>
            </a: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1339" y="1447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en-US" sz="6000" dirty="0">
                <a:latin typeface="Palatino Linotype" pitchFamily="18" charset="0"/>
              </a:rPr>
              <a:t>         </a:t>
            </a:r>
            <a:r>
              <a:rPr lang="en-US" sz="6000" dirty="0">
                <a:solidFill>
                  <a:srgbClr val="FF0000"/>
                </a:solidFill>
                <a:latin typeface="Palatino Linotype" pitchFamily="18" charset="0"/>
              </a:rPr>
              <a:t>THANK YOU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3/12/2021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247</Words>
  <Application>Microsoft Office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Subject Name : Operating System                      Presentation  Title: Multiprocessing Systems </vt:lpstr>
      <vt:lpstr>  MULTIPROCESSOR SYSTEMS</vt:lpstr>
      <vt:lpstr>    MULTIPROCESSING SYSTEMS</vt:lpstr>
      <vt:lpstr>   TYPES OF MULTIPROCESSOR  </vt:lpstr>
      <vt:lpstr>PowerPoint Presentation</vt:lpstr>
      <vt:lpstr>  EXAMPLE OF MULTIPROCESSING</vt:lpstr>
      <vt:lpstr>PowerPoint Presentation</vt:lpstr>
      <vt:lpstr>  REFERENCE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Windows User</cp:lastModifiedBy>
  <cp:revision>116</cp:revision>
  <dcterms:created xsi:type="dcterms:W3CDTF">2015-04-07T04:42:07Z</dcterms:created>
  <dcterms:modified xsi:type="dcterms:W3CDTF">2021-03-12T11:44:53Z</dcterms:modified>
</cp:coreProperties>
</file>